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00" r:id="rId2"/>
    <p:sldId id="280" r:id="rId3"/>
    <p:sldId id="308" r:id="rId4"/>
    <p:sldId id="309" r:id="rId5"/>
    <p:sldId id="278" r:id="rId6"/>
    <p:sldId id="279" r:id="rId7"/>
    <p:sldId id="282" r:id="rId8"/>
    <p:sldId id="287" r:id="rId9"/>
    <p:sldId id="262" r:id="rId10"/>
    <p:sldId id="302" r:id="rId11"/>
    <p:sldId id="272" r:id="rId12"/>
    <p:sldId id="294" r:id="rId13"/>
    <p:sldId id="304" r:id="rId14"/>
    <p:sldId id="292" r:id="rId15"/>
    <p:sldId id="261" r:id="rId16"/>
    <p:sldId id="305" r:id="rId17"/>
    <p:sldId id="307" r:id="rId18"/>
    <p:sldId id="297" r:id="rId19"/>
    <p:sldId id="30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A1F3"/>
    <a:srgbClr val="0096FF"/>
    <a:srgbClr val="007C92"/>
    <a:srgbClr val="F6E34C"/>
    <a:srgbClr val="1F4F5A"/>
    <a:srgbClr val="67973D"/>
    <a:srgbClr val="7AB800"/>
    <a:srgbClr val="7BBBB2"/>
    <a:srgbClr val="8BA69C"/>
    <a:srgbClr val="00B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10"/>
    <p:restoredTop sz="83599"/>
  </p:normalViewPr>
  <p:slideViewPr>
    <p:cSldViewPr snapToGrid="0" snapToObjects="1">
      <p:cViewPr varScale="1">
        <p:scale>
          <a:sx n="119" d="100"/>
          <a:sy n="119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543E-E3AB-8E4E-9062-2FBB88A48DA1}" type="datetimeFigureOut">
              <a:rPr lang="en-US" smtClean="0"/>
              <a:t>5/12/19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E2034-EFEC-8C4E-B94B-EEFB642C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51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mostly by David Gohel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E2034-EFEC-8C4E-B94B-EEFB642CA7CF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06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E2034-EFEC-8C4E-B94B-EEFB642CA7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E2034-EFEC-8C4E-B94B-EEFB642CA7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0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41DF-7CF1-064D-BFE6-4C66CF7B6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7000" b="0" i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A7F417-AAE8-0C46-8EF4-ED6EC4B4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700" b="0" i="0">
                <a:latin typeface="Avenir Medium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6312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A22A-A713-2B49-B481-DE677158E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83996-7C73-6C48-874E-5A18AAF43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4F06A-A1CB-9A44-9F13-3771C7482D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EC2E4E-3822-4C46-A50B-E780560B4BE5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84692-09C4-5848-B705-1CAF7B59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85FB2-D5DF-DE41-AC74-C058C54BF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C20445-76CD-5449-B75D-2068F6718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B5E8E9-51B9-6445-9B0E-6565BEE21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706FC-98D4-B14F-8EEA-6F9D59EA9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9D58C-F1BE-8E41-A506-5F05118F7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EC2E4E-3822-4C46-A50B-E780560B4BE5}" type="datetimeFigureOut">
              <a:rPr lang="en-US" smtClean="0"/>
              <a:t>5/12/19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C0C2D-28AB-AA45-97CC-A7070F30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9D473-09D8-2F42-BA1D-3A9A75C71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C20445-76CD-5449-B75D-2068F6718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BE51-33BC-604E-9F43-976E382A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AEA4F-78F7-F046-9913-9F2053110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2508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525" indent="0" algn="ctr">
              <a:buNone/>
              <a:tabLst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525" indent="0" algn="ctr">
              <a:buNone/>
              <a:tabLst/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525" indent="0" algn="ctr"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9525" indent="0" algn="ctr"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674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1F4F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A139-F778-A641-BBB5-8CD213C64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7078A-B5FD-564F-AD2D-F58819E0F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r">
              <a:buNone/>
              <a:defRPr sz="4000" b="0" i="0">
                <a:solidFill>
                  <a:schemeClr val="tx2"/>
                </a:solidFill>
                <a:latin typeface="Avenir Medium" panose="02000503020000020003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17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0F4B-62BB-204A-847D-21568196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F0BCF-7F2C-8548-A51A-37FE4C942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67175"/>
          </a:xfrm>
        </p:spPr>
        <p:txBody>
          <a:bodyPr anchor="t"/>
          <a:lstStyle>
            <a:lvl1pPr algn="ctr">
              <a:spcAft>
                <a:spcPts val="600"/>
              </a:spcAft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83863-9D0C-FE47-A987-E6C78F15B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50242"/>
          </a:xfrm>
        </p:spPr>
        <p:txBody>
          <a:bodyPr anchor="t"/>
          <a:lstStyle>
            <a:lvl1pPr algn="ctr">
              <a:spcAft>
                <a:spcPts val="600"/>
              </a:spcAft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981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70A1-4483-064F-841F-E581F81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2E368-6A48-F74F-AD77-E40A748F0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9D8A5-485D-E943-B0CB-B397EE6B1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04DC8E-DEE6-F541-A904-33356C29AC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083236-2F61-8142-B9A2-68EA3405A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BCAE86-BD22-C640-977A-C7B1DE02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EC2E4E-3822-4C46-A50B-E780560B4BE5}" type="datetimeFigureOut">
              <a:rPr lang="en-US" smtClean="0"/>
              <a:t>5/12/19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18F264-1954-4247-A5D0-ED643B1D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E9230D-BAAD-9847-BEA9-66CB3BB3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C20445-76CD-5449-B75D-2068F6718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4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0A74D-DCA4-FF49-91D1-BC4391A2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09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41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343E-D6D2-0E4D-8194-9E80FF520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C5D26-9793-DC46-8EE8-437FF3BC8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FB4E1-7525-F942-B75B-2934777E6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465F9-CC14-8649-A83F-180ABB8533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EC2E4E-3822-4C46-A50B-E780560B4BE5}" type="datetimeFigureOut">
              <a:rPr lang="en-US" smtClean="0"/>
              <a:t>5/12/19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0B383-7487-1148-AA10-F4DB3630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FF2A8-CD80-6645-918B-2C9F5154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C20445-76CD-5449-B75D-2068F6718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0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E4644-4B47-F541-9883-4A12152A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CE179A-0277-0143-8CDE-AAB2C5D27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79BC5-55B7-D140-83A2-FBD2640F3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1B985-61E9-484D-A6A3-D2CB29F57A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EC2E4E-3822-4C46-A50B-E780560B4BE5}" type="datetimeFigureOut">
              <a:rPr lang="en-US" smtClean="0"/>
              <a:t>5/12/19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8B91B-B8C4-EE4B-B5D4-C040ADB5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40274-91C4-C949-9943-4E10CE4F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C20445-76CD-5449-B75D-2068F6718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6808F6-3856-E540-B847-9843EB58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67B3C-4F71-CD4F-896A-F772E9A85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659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14F946-E57A-1B44-8DFB-64778E8FFC1A}"/>
              </a:ext>
            </a:extLst>
          </p:cNvPr>
          <p:cNvSpPr/>
          <p:nvPr userDrawn="1"/>
        </p:nvSpPr>
        <p:spPr>
          <a:xfrm>
            <a:off x="12530328" y="44084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101E03-B5DD-8947-AE2B-B28998EDBA96}"/>
              </a:ext>
            </a:extLst>
          </p:cNvPr>
          <p:cNvSpPr/>
          <p:nvPr userDrawn="1"/>
        </p:nvSpPr>
        <p:spPr>
          <a:xfrm>
            <a:off x="12530328" y="1095470"/>
            <a:ext cx="4572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A1AEE-3C37-1547-B75C-903B1C78A3DA}"/>
              </a:ext>
            </a:extLst>
          </p:cNvPr>
          <p:cNvSpPr/>
          <p:nvPr userDrawn="1"/>
        </p:nvSpPr>
        <p:spPr>
          <a:xfrm>
            <a:off x="12530328" y="3723935"/>
            <a:ext cx="4572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EE64A8-063A-4A47-9657-B4096A283838}"/>
              </a:ext>
            </a:extLst>
          </p:cNvPr>
          <p:cNvSpPr/>
          <p:nvPr userDrawn="1"/>
        </p:nvSpPr>
        <p:spPr>
          <a:xfrm>
            <a:off x="12530328" y="4249628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C6586D-D673-0741-9BA6-6C518868EB14}"/>
              </a:ext>
            </a:extLst>
          </p:cNvPr>
          <p:cNvSpPr/>
          <p:nvPr userDrawn="1"/>
        </p:nvSpPr>
        <p:spPr>
          <a:xfrm>
            <a:off x="12530328" y="3198242"/>
            <a:ext cx="457200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DBB1B9-A65C-684E-AABC-E16FA83CE8A5}"/>
              </a:ext>
            </a:extLst>
          </p:cNvPr>
          <p:cNvSpPr/>
          <p:nvPr userDrawn="1"/>
        </p:nvSpPr>
        <p:spPr>
          <a:xfrm>
            <a:off x="12530328" y="5301014"/>
            <a:ext cx="457200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1D6AD-E7ED-2B45-952B-89A20B5A2C3D}"/>
              </a:ext>
            </a:extLst>
          </p:cNvPr>
          <p:cNvSpPr/>
          <p:nvPr userDrawn="1"/>
        </p:nvSpPr>
        <p:spPr>
          <a:xfrm>
            <a:off x="12530328" y="582670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142597-F527-0047-822E-267F15C19C5A}"/>
              </a:ext>
            </a:extLst>
          </p:cNvPr>
          <p:cNvSpPr/>
          <p:nvPr userDrawn="1"/>
        </p:nvSpPr>
        <p:spPr>
          <a:xfrm>
            <a:off x="12530328" y="4775321"/>
            <a:ext cx="4572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11B131-DEBD-5348-8EF6-463C31229614}"/>
              </a:ext>
            </a:extLst>
          </p:cNvPr>
          <p:cNvSpPr/>
          <p:nvPr userDrawn="1"/>
        </p:nvSpPr>
        <p:spPr>
          <a:xfrm>
            <a:off x="12530328" y="1621163"/>
            <a:ext cx="457200" cy="457200"/>
          </a:xfrm>
          <a:prstGeom prst="rect">
            <a:avLst/>
          </a:prstGeom>
          <a:solidFill>
            <a:srgbClr val="00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C682C7-11AA-6D48-867F-F1001EB6295D}"/>
              </a:ext>
            </a:extLst>
          </p:cNvPr>
          <p:cNvSpPr/>
          <p:nvPr userDrawn="1"/>
        </p:nvSpPr>
        <p:spPr>
          <a:xfrm>
            <a:off x="12530328" y="6352400"/>
            <a:ext cx="457200" cy="457200"/>
          </a:xfrm>
          <a:prstGeom prst="rect">
            <a:avLst/>
          </a:prstGeom>
          <a:solidFill>
            <a:srgbClr val="8BA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1EB202-34AB-B942-92A1-97FC054CFEC7}"/>
              </a:ext>
            </a:extLst>
          </p:cNvPr>
          <p:cNvSpPr/>
          <p:nvPr userDrawn="1"/>
        </p:nvSpPr>
        <p:spPr>
          <a:xfrm>
            <a:off x="12530328" y="2672549"/>
            <a:ext cx="457200" cy="457200"/>
          </a:xfrm>
          <a:prstGeom prst="rect">
            <a:avLst/>
          </a:prstGeom>
          <a:solidFill>
            <a:srgbClr val="7BB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CB3097-1667-1B4D-A634-74C59A12528B}"/>
              </a:ext>
            </a:extLst>
          </p:cNvPr>
          <p:cNvSpPr/>
          <p:nvPr userDrawn="1"/>
        </p:nvSpPr>
        <p:spPr>
          <a:xfrm>
            <a:off x="12530328" y="2146856"/>
            <a:ext cx="457200" cy="457200"/>
          </a:xfrm>
          <a:prstGeom prst="rect">
            <a:avLst/>
          </a:prstGeom>
          <a:solidFill>
            <a:srgbClr val="00B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7DBAF0-2684-B54C-8998-67B8F04D01F7}"/>
              </a:ext>
            </a:extLst>
          </p:cNvPr>
          <p:cNvSpPr/>
          <p:nvPr userDrawn="1"/>
        </p:nvSpPr>
        <p:spPr>
          <a:xfrm>
            <a:off x="12530328" y="569777"/>
            <a:ext cx="457200" cy="457200"/>
          </a:xfrm>
          <a:prstGeom prst="rect">
            <a:avLst/>
          </a:prstGeom>
          <a:solidFill>
            <a:srgbClr val="679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247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0" i="0" kern="1200">
          <a:solidFill>
            <a:schemeClr val="tx1">
              <a:lumMod val="75000"/>
              <a:lumOff val="25000"/>
            </a:schemeClr>
          </a:solidFill>
          <a:latin typeface="Avenir Medium" panose="02000503020000020003" pitchFamily="2" charset="0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None/>
        <a:defRPr sz="3600" kern="1200">
          <a:solidFill>
            <a:schemeClr val="tx1">
              <a:lumMod val="65000"/>
              <a:lumOff val="35000"/>
            </a:schemeClr>
          </a:solidFill>
          <a:latin typeface="Avenir Roman" panose="02000503020000020003" pitchFamily="2" charset="0"/>
          <a:ea typeface="+mn-ea"/>
          <a:cs typeface="+mn-cs"/>
        </a:defRPr>
      </a:lvl1pPr>
      <a:lvl2pPr marL="9525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3200" kern="1200">
          <a:solidFill>
            <a:schemeClr val="tx1">
              <a:lumMod val="65000"/>
              <a:lumOff val="35000"/>
            </a:schemeClr>
          </a:solidFill>
          <a:latin typeface="Avenir Roman" panose="02000503020000020003" pitchFamily="2" charset="0"/>
          <a:ea typeface="+mn-ea"/>
          <a:cs typeface="+mn-cs"/>
        </a:defRPr>
      </a:lvl2pPr>
      <a:lvl3pPr marL="9525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2800" kern="1200">
          <a:solidFill>
            <a:schemeClr val="tx1">
              <a:lumMod val="65000"/>
              <a:lumOff val="35000"/>
            </a:schemeClr>
          </a:solidFill>
          <a:latin typeface="Avenir Roman" panose="02000503020000020003" pitchFamily="2" charset="0"/>
          <a:ea typeface="+mn-ea"/>
          <a:cs typeface="+mn-cs"/>
        </a:defRPr>
      </a:lvl3pPr>
      <a:lvl4pPr marL="9525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2400" kern="1200">
          <a:solidFill>
            <a:schemeClr val="tx1">
              <a:lumMod val="65000"/>
              <a:lumOff val="35000"/>
            </a:schemeClr>
          </a:solidFill>
          <a:latin typeface="Avenir Roman" panose="02000503020000020003" pitchFamily="2" charset="0"/>
          <a:ea typeface="+mn-ea"/>
          <a:cs typeface="+mn-cs"/>
        </a:defRPr>
      </a:lvl4pPr>
      <a:lvl5pPr marL="9525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2400" kern="1200">
          <a:solidFill>
            <a:schemeClr val="tx1">
              <a:lumMod val="65000"/>
              <a:lumOff val="35000"/>
            </a:schemeClr>
          </a:solidFill>
          <a:latin typeface="Avenir Roman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jpe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jpe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jpe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jpe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AC6C-40B8-3D4E-9AC0-5E424B6E3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Reproducibility in an Office World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D2FD8E-FE10-4248-9570-3A75C57AB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2436" y="3435783"/>
            <a:ext cx="9144000" cy="2822513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Noam Ross</a:t>
            </a:r>
          </a:p>
          <a:p>
            <a:r>
              <a:rPr lang="en-US" sz="3600" dirty="0">
                <a:solidFill>
                  <a:srgbClr val="1AA1F3"/>
                </a:solidFill>
              </a:rPr>
              <a:t>      @</a:t>
            </a:r>
            <a:r>
              <a:rPr lang="en-US" sz="3600" dirty="0" err="1">
                <a:solidFill>
                  <a:srgbClr val="1AA1F3"/>
                </a:solidFill>
              </a:rPr>
              <a:t>noamross</a:t>
            </a:r>
            <a:endParaRPr lang="en-US" sz="3600" dirty="0">
              <a:solidFill>
                <a:srgbClr val="1AA1F3"/>
              </a:solidFill>
            </a:endParaRPr>
          </a:p>
          <a:p>
            <a:r>
              <a:rPr lang="en-US" sz="3600" dirty="0"/>
              <a:t>New York R Conference</a:t>
            </a:r>
          </a:p>
          <a:p>
            <a:r>
              <a:rPr lang="en-US" sz="3600" dirty="0"/>
              <a:t>May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FB0F5-E3F3-B546-A84A-495C0536DBA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794" y="39968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BDC6148-4598-7544-B906-26605FCC820C}"/>
              </a:ext>
            </a:extLst>
          </p:cNvPr>
          <p:cNvGrpSpPr/>
          <p:nvPr/>
        </p:nvGrpSpPr>
        <p:grpSpPr>
          <a:xfrm>
            <a:off x="6379483" y="1938266"/>
            <a:ext cx="4762500" cy="3386667"/>
            <a:chOff x="7107766" y="2108199"/>
            <a:chExt cx="4762500" cy="338666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50CF61-1A3B-1F45-BA75-4C7F9740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40133" y="2599267"/>
              <a:ext cx="2540000" cy="254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5485E0F-4735-594B-BB31-7A0ADB2FF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7866" y="2108199"/>
              <a:ext cx="3386667" cy="338666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AEACBE-E0FF-DF4B-839F-CF12D81AA105}"/>
                </a:ext>
              </a:extLst>
            </p:cNvPr>
            <p:cNvGrpSpPr/>
            <p:nvPr/>
          </p:nvGrpSpPr>
          <p:grpSpPr>
            <a:xfrm>
              <a:off x="7107766" y="3318935"/>
              <a:ext cx="4762500" cy="1879600"/>
              <a:chOff x="6711949" y="3335867"/>
              <a:chExt cx="4762500" cy="18796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FF5C637-00DD-6D45-92E2-F0F0FCCD2C35}"/>
                  </a:ext>
                </a:extLst>
              </p:cNvPr>
              <p:cNvSpPr/>
              <p:nvPr/>
            </p:nvSpPr>
            <p:spPr>
              <a:xfrm>
                <a:off x="7484533" y="3539066"/>
                <a:ext cx="3403600" cy="12869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FC8B7E1-BF71-BC4F-8E70-03E43B09AF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11949" y="3335867"/>
                <a:ext cx="4762500" cy="1879600"/>
              </a:xfrm>
              <a:prstGeom prst="rect">
                <a:avLst/>
              </a:prstGeom>
            </p:spPr>
          </p:pic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5F23115-66D6-3A43-B62C-72AE61D64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789" y="3376894"/>
            <a:ext cx="2694841" cy="16169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6BD7EA-DD18-5A45-A0D6-603327FF4B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4404" y="1782012"/>
            <a:ext cx="2273700" cy="1755642"/>
          </a:xfrm>
          <a:prstGeom prst="rect">
            <a:avLst/>
          </a:prstGeom>
        </p:spPr>
      </p:pic>
      <p:pic>
        <p:nvPicPr>
          <p:cNvPr id="26" name="Content Placeholder 12">
            <a:extLst>
              <a:ext uri="{FF2B5EF4-FFF2-40B4-BE49-F238E27FC236}">
                <a16:creationId xmlns:a16="http://schemas.microsoft.com/office/drawing/2014/main" id="{EF7CEF45-0E36-6143-9A9C-C58BDA9F02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1639" y="3061139"/>
            <a:ext cx="1508941" cy="1749139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C110CB-C6B4-AD41-A7D6-46A103A6285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3265" y="4103881"/>
            <a:ext cx="1953056" cy="195305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2CCDFA-A361-FC47-A457-EA661E17E3CE}"/>
              </a:ext>
            </a:extLst>
          </p:cNvPr>
          <p:cNvCxnSpPr>
            <a:cxnSpLocks/>
          </p:cNvCxnSpPr>
          <p:nvPr/>
        </p:nvCxnSpPr>
        <p:spPr>
          <a:xfrm flipH="1">
            <a:off x="3301550" y="1314956"/>
            <a:ext cx="5640149" cy="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D9565B-D438-D045-B73B-1A848D623776}"/>
              </a:ext>
            </a:extLst>
          </p:cNvPr>
          <p:cNvCxnSpPr>
            <a:cxnSpLocks/>
          </p:cNvCxnSpPr>
          <p:nvPr/>
        </p:nvCxnSpPr>
        <p:spPr>
          <a:xfrm>
            <a:off x="3423531" y="6265934"/>
            <a:ext cx="5688101" cy="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5150AF-CB28-7448-A10C-497A79BDBA3F}"/>
              </a:ext>
            </a:extLst>
          </p:cNvPr>
          <p:cNvCxnSpPr>
            <a:cxnSpLocks/>
          </p:cNvCxnSpPr>
          <p:nvPr/>
        </p:nvCxnSpPr>
        <p:spPr>
          <a:xfrm flipH="1">
            <a:off x="817296" y="1321700"/>
            <a:ext cx="2322415" cy="0"/>
          </a:xfrm>
          <a:prstGeom prst="straightConnector1">
            <a:avLst/>
          </a:prstGeom>
          <a:ln w="8572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EAF82-452E-E34D-ABC2-E3569CE64170}"/>
              </a:ext>
            </a:extLst>
          </p:cNvPr>
          <p:cNvCxnSpPr>
            <a:cxnSpLocks/>
          </p:cNvCxnSpPr>
          <p:nvPr/>
        </p:nvCxnSpPr>
        <p:spPr>
          <a:xfrm>
            <a:off x="9288309" y="6264585"/>
            <a:ext cx="2331854" cy="0"/>
          </a:xfrm>
          <a:prstGeom prst="straightConnector1">
            <a:avLst/>
          </a:prstGeom>
          <a:ln w="8572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A75EB179-1757-A24B-97E0-563CDDEBD7F0}"/>
              </a:ext>
            </a:extLst>
          </p:cNvPr>
          <p:cNvSpPr txBox="1">
            <a:spLocks/>
          </p:cNvSpPr>
          <p:nvPr/>
        </p:nvSpPr>
        <p:spPr>
          <a:xfrm>
            <a:off x="356723" y="164921"/>
            <a:ext cx="3964424" cy="1194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Web and programmatic outputs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8E16BD76-9749-7148-8F6D-3431A9F8649F}"/>
              </a:ext>
            </a:extLst>
          </p:cNvPr>
          <p:cNvSpPr txBox="1">
            <a:spLocks/>
          </p:cNvSpPr>
          <p:nvPr/>
        </p:nvSpPr>
        <p:spPr>
          <a:xfrm>
            <a:off x="8115637" y="5148267"/>
            <a:ext cx="3964424" cy="1194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Documents and further iterated outputs</a:t>
            </a:r>
          </a:p>
        </p:txBody>
      </p:sp>
    </p:spTree>
    <p:extLst>
      <p:ext uri="{BB962C8B-B14F-4D97-AF65-F5344CB8AC3E}">
        <p14:creationId xmlns:p14="http://schemas.microsoft.com/office/powerpoint/2010/main" val="1459078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0F4B-62BB-204A-847D-21568196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The </a:t>
            </a:r>
            <a:r>
              <a:rPr dirty="0" err="1"/>
              <a:t>Officeverse</a:t>
            </a:r>
            <a:r>
              <a:rPr lang="en-US" dirty="0"/>
              <a:t> / </a:t>
            </a:r>
            <a:r>
              <a:rPr lang="en-US" dirty="0" err="1"/>
              <a:t>Gohelverse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F0BCF-7F2C-8548-A51A-37FE4C942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956"/>
            <a:ext cx="5181600" cy="1742179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officer</a:t>
            </a:r>
          </a:p>
          <a:p>
            <a:pPr marL="0" lvl="0" indent="0">
              <a:buNone/>
            </a:pPr>
            <a:r>
              <a:rPr dirty="0" err="1"/>
              <a:t>rvg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83863-9D0C-FE47-A987-E6C78F15B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31416"/>
            <a:ext cx="5181600" cy="4050242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err="1"/>
              <a:t>m</a:t>
            </a:r>
            <a:r>
              <a:rPr dirty="0" err="1"/>
              <a:t>schart</a:t>
            </a:r>
            <a:endParaRPr lang="en-US" dirty="0"/>
          </a:p>
          <a:p>
            <a:r>
              <a:rPr lang="en-US" dirty="0" err="1"/>
              <a:t>flextable</a:t>
            </a:r>
            <a:endParaRPr lang="en-US" dirty="0"/>
          </a:p>
          <a:p>
            <a:pPr marL="0" lvl="0" indent="0"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E0AAE-5599-3644-BA71-E1E2E96D6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069" y="4725747"/>
            <a:ext cx="1921859" cy="1921859"/>
          </a:xfrm>
          <a:prstGeom prst="ellipse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946DB2-BAFF-9046-A04C-E7862DF10AC1}"/>
              </a:ext>
            </a:extLst>
          </p:cNvPr>
          <p:cNvSpPr txBox="1">
            <a:spLocks/>
          </p:cNvSpPr>
          <p:nvPr/>
        </p:nvSpPr>
        <p:spPr>
          <a:xfrm>
            <a:off x="691195" y="5065249"/>
            <a:ext cx="90354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algn="r"/>
            <a:endParaRPr lang="en-US" sz="3600" i="1" dirty="0"/>
          </a:p>
          <a:p>
            <a:pPr algn="r"/>
            <a:r>
              <a:rPr lang="en-US" sz="3600" dirty="0"/>
              <a:t>David </a:t>
            </a:r>
            <a:r>
              <a:rPr lang="en-US" sz="3600" dirty="0" err="1"/>
              <a:t>Gohel</a:t>
            </a:r>
            <a:r>
              <a:rPr lang="en-US" sz="3600" dirty="0"/>
              <a:t> (@</a:t>
            </a:r>
            <a:r>
              <a:rPr lang="en-US" sz="3600" dirty="0" err="1"/>
              <a:t>DavidGohel</a:t>
            </a:r>
            <a:r>
              <a:rPr lang="en-US" sz="3600" dirty="0"/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799AA1-1F15-8248-A80D-38E282C77B61}"/>
              </a:ext>
            </a:extLst>
          </p:cNvPr>
          <p:cNvSpPr txBox="1">
            <a:spLocks/>
          </p:cNvSpPr>
          <p:nvPr/>
        </p:nvSpPr>
        <p:spPr>
          <a:xfrm>
            <a:off x="2321659" y="3278570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github.com</a:t>
            </a:r>
            <a:r>
              <a:rPr lang="en-US" sz="36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36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davidgohel</a:t>
            </a:r>
            <a:r>
              <a:rPr lang="en-US" sz="36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36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officedown</a:t>
            </a:r>
            <a:endParaRPr lang="en-US" sz="36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86299F-5B41-484D-90DA-89B36FDF3D0C}"/>
              </a:ext>
            </a:extLst>
          </p:cNvPr>
          <p:cNvSpPr txBox="1">
            <a:spLocks/>
          </p:cNvSpPr>
          <p:nvPr/>
        </p:nvSpPr>
        <p:spPr>
          <a:xfrm>
            <a:off x="0" y="3601652"/>
            <a:ext cx="5181600" cy="40671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Font typeface="Arial" panose="020B0604020202020204" pitchFamily="34" charset="0"/>
              <a:buNone/>
              <a:defRPr sz="360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1pPr>
            <a:lvl2pPr marL="95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2pPr>
            <a:lvl3pPr marL="95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3pPr>
            <a:lvl4pPr marL="95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4pPr>
            <a:lvl5pPr marL="9525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Avenir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officedown</a:t>
            </a:r>
            <a:r>
              <a:rPr lang="en-US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61635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4091639-5BA3-804E-8E3A-0207AED69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29" y="190888"/>
            <a:ext cx="4963154" cy="642039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2CF5A4-0C96-A545-91D8-24BE2AB6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600" y="1873045"/>
            <a:ext cx="6325923" cy="3628103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50800" dir="4800000" algn="ctr" rotWithShape="0">
              <a:srgbClr val="000000">
                <a:alpha val="3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89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8C7647F3-B620-2546-A782-988D89D93F9E}"/>
              </a:ext>
            </a:extLst>
          </p:cNvPr>
          <p:cNvSpPr/>
          <p:nvPr/>
        </p:nvSpPr>
        <p:spPr>
          <a:xfrm>
            <a:off x="3064476" y="679622"/>
            <a:ext cx="5943600" cy="5844746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9B6CE9-F9D3-E144-A133-6DC376F31B9F}"/>
              </a:ext>
            </a:extLst>
          </p:cNvPr>
          <p:cNvSpPr/>
          <p:nvPr/>
        </p:nvSpPr>
        <p:spPr>
          <a:xfrm>
            <a:off x="704335" y="1334530"/>
            <a:ext cx="10762735" cy="4324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DC6148-4598-7544-B906-26605FCC820C}"/>
              </a:ext>
            </a:extLst>
          </p:cNvPr>
          <p:cNvGrpSpPr/>
          <p:nvPr/>
        </p:nvGrpSpPr>
        <p:grpSpPr>
          <a:xfrm>
            <a:off x="6379483" y="1493421"/>
            <a:ext cx="4762500" cy="3386667"/>
            <a:chOff x="7107766" y="2108199"/>
            <a:chExt cx="4762500" cy="338666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50CF61-1A3B-1F45-BA75-4C7F9740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40133" y="2599267"/>
              <a:ext cx="2540000" cy="254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5485E0F-4735-594B-BB31-7A0ADB2FF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7866" y="2108199"/>
              <a:ext cx="3386667" cy="338666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AEACBE-E0FF-DF4B-839F-CF12D81AA105}"/>
                </a:ext>
              </a:extLst>
            </p:cNvPr>
            <p:cNvGrpSpPr/>
            <p:nvPr/>
          </p:nvGrpSpPr>
          <p:grpSpPr>
            <a:xfrm>
              <a:off x="7107766" y="3318935"/>
              <a:ext cx="4762500" cy="1879600"/>
              <a:chOff x="6711949" y="3335867"/>
              <a:chExt cx="4762500" cy="18796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FF5C637-00DD-6D45-92E2-F0F0FCCD2C35}"/>
                  </a:ext>
                </a:extLst>
              </p:cNvPr>
              <p:cNvSpPr/>
              <p:nvPr/>
            </p:nvSpPr>
            <p:spPr>
              <a:xfrm>
                <a:off x="7484533" y="3539066"/>
                <a:ext cx="3403600" cy="12869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FC8B7E1-BF71-BC4F-8E70-03E43B09AF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11949" y="3335867"/>
                <a:ext cx="4762500" cy="1879600"/>
              </a:xfrm>
              <a:prstGeom prst="rect">
                <a:avLst/>
              </a:prstGeom>
            </p:spPr>
          </p:pic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5F23115-66D6-3A43-B62C-72AE61D64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789" y="2932049"/>
            <a:ext cx="2694841" cy="16169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6BD7EA-DD18-5A45-A0D6-603327FF4B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4404" y="1337167"/>
            <a:ext cx="2273700" cy="1755642"/>
          </a:xfrm>
          <a:prstGeom prst="rect">
            <a:avLst/>
          </a:prstGeom>
        </p:spPr>
      </p:pic>
      <p:pic>
        <p:nvPicPr>
          <p:cNvPr id="26" name="Content Placeholder 12">
            <a:extLst>
              <a:ext uri="{FF2B5EF4-FFF2-40B4-BE49-F238E27FC236}">
                <a16:creationId xmlns:a16="http://schemas.microsoft.com/office/drawing/2014/main" id="{EF7CEF45-0E36-6143-9A9C-C58BDA9F02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1639" y="2616294"/>
            <a:ext cx="1508941" cy="1749139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C110CB-C6B4-AD41-A7D6-46A103A6285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3265" y="3659036"/>
            <a:ext cx="1953056" cy="19530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FF843-8E9D-E740-BAC6-8993901B6E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3736" y="3600964"/>
            <a:ext cx="1841500" cy="19050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42D54A-5756-D44F-BA73-0D00100EBBE1}"/>
              </a:ext>
            </a:extLst>
          </p:cNvPr>
          <p:cNvCxnSpPr>
            <a:cxnSpLocks/>
          </p:cNvCxnSpPr>
          <p:nvPr/>
        </p:nvCxnSpPr>
        <p:spPr>
          <a:xfrm flipH="1">
            <a:off x="4030600" y="1235676"/>
            <a:ext cx="244838" cy="215204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5A2CFE9-EE15-524C-B15F-33B77163BDF9}"/>
              </a:ext>
            </a:extLst>
          </p:cNvPr>
          <p:cNvCxnSpPr>
            <a:cxnSpLocks/>
          </p:cNvCxnSpPr>
          <p:nvPr/>
        </p:nvCxnSpPr>
        <p:spPr>
          <a:xfrm flipV="1">
            <a:off x="8101969" y="5571155"/>
            <a:ext cx="167054" cy="126664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489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dventure_with_the_Windmills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12198246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3020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E7D359-D743-094E-8544-F88FCCB12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62" y="140855"/>
            <a:ext cx="7755467" cy="25171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EEE89-37D6-044F-BCFC-FACE25E28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51" y="1038078"/>
            <a:ext cx="7542826" cy="218000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0E61EB-16E5-FB48-A0A4-9EBE64F32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883" y="663430"/>
            <a:ext cx="9448800" cy="240255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B6635F-87EC-8A43-A6AF-903860150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33" y="3461906"/>
            <a:ext cx="7386230" cy="221376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429B91-5A35-3C41-947A-00B8F94AB5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3517" y="4826054"/>
            <a:ext cx="8492254" cy="214161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CE0F4-7DD6-1249-A440-0607ED6521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443" y="5648959"/>
            <a:ext cx="9402945" cy="209116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2D42FC-F282-F448-9A98-82A38D5A6D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9452" y="2465149"/>
            <a:ext cx="9014527" cy="1929672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22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2D9A5-3986-224E-BE66-0758250BE5E1}"/>
              </a:ext>
            </a:extLst>
          </p:cNvPr>
          <p:cNvSpPr txBox="1">
            <a:spLocks/>
          </p:cNvSpPr>
          <p:nvPr/>
        </p:nvSpPr>
        <p:spPr>
          <a:xfrm>
            <a:off x="725466" y="916270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1500" dirty="0"/>
              <a:t>{ </a:t>
            </a:r>
            <a:r>
              <a:rPr lang="en-US" sz="11500" dirty="0" err="1"/>
              <a:t>redoc</a:t>
            </a:r>
            <a:r>
              <a:rPr lang="en-US" sz="11500" dirty="0"/>
              <a:t> 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7B2EF0-764A-D241-82EF-A1AE7EFE0234}"/>
              </a:ext>
            </a:extLst>
          </p:cNvPr>
          <p:cNvSpPr txBox="1">
            <a:spLocks/>
          </p:cNvSpPr>
          <p:nvPr/>
        </p:nvSpPr>
        <p:spPr>
          <a:xfrm>
            <a:off x="5074084" y="2559267"/>
            <a:ext cx="1978069" cy="1325563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9600" dirty="0"/>
              <a:t>📦</a:t>
            </a:r>
            <a:endParaRPr lang="en-US" sz="115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3AFBF7-C5AF-C94B-AA7A-34B00521FBFB}"/>
              </a:ext>
            </a:extLst>
          </p:cNvPr>
          <p:cNvSpPr txBox="1">
            <a:spLocks/>
          </p:cNvSpPr>
          <p:nvPr/>
        </p:nvSpPr>
        <p:spPr>
          <a:xfrm>
            <a:off x="777658" y="3749240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Reversible Reproducible Documents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835656-4424-3E45-AA30-EB407BF0C643}"/>
              </a:ext>
            </a:extLst>
          </p:cNvPr>
          <p:cNvSpPr txBox="1">
            <a:spLocks/>
          </p:cNvSpPr>
          <p:nvPr/>
        </p:nvSpPr>
        <p:spPr>
          <a:xfrm>
            <a:off x="817324" y="4753410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noamross.github.io</a:t>
            </a:r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redoc</a:t>
            </a:r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22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E3B521-59FA-694A-AC5A-130759CD7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683" y="0"/>
            <a:ext cx="7982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8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56A4-A93D-E046-AEB2-C9C372ED6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road ahead for </a:t>
            </a:r>
            <a:r>
              <a:rPr lang="en-US" b="1" dirty="0" err="1"/>
              <a:t>redoc</a:t>
            </a: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5C4B1B4-708D-3A41-8DB6-4C3D3088F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2508"/>
          </a:xfrm>
        </p:spPr>
        <p:txBody>
          <a:bodyPr/>
          <a:lstStyle/>
          <a:p>
            <a:r>
              <a:rPr lang="en-US" dirty="0"/>
              <a:t>robustness and more edge-case testing</a:t>
            </a:r>
          </a:p>
          <a:p>
            <a:r>
              <a:rPr lang="en-US" dirty="0"/>
              <a:t>opinionated and sensible defaults</a:t>
            </a:r>
          </a:p>
          <a:p>
            <a:r>
              <a:rPr lang="en-US" b="1" dirty="0" err="1"/>
              <a:t>officedown</a:t>
            </a:r>
            <a:r>
              <a:rPr lang="en-US" b="1" dirty="0"/>
              <a:t> </a:t>
            </a:r>
            <a:r>
              <a:rPr lang="en-US" dirty="0"/>
              <a:t>and other format integration</a:t>
            </a:r>
          </a:p>
          <a:p>
            <a:r>
              <a:rPr lang="en-US" dirty="0"/>
              <a:t>citations?</a:t>
            </a:r>
          </a:p>
          <a:p>
            <a:r>
              <a:rPr lang="en-US" dirty="0"/>
              <a:t>Google Docs support?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A3E842-2B08-554E-BE80-1951B5B61776}"/>
              </a:ext>
            </a:extLst>
          </p:cNvPr>
          <p:cNvSpPr txBox="1">
            <a:spLocks/>
          </p:cNvSpPr>
          <p:nvPr/>
        </p:nvSpPr>
        <p:spPr>
          <a:xfrm>
            <a:off x="275405" y="5532437"/>
            <a:ext cx="11511418" cy="1325563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40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noamross.github.io</a:t>
            </a: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40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redoc</a:t>
            </a: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40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CONTRIBUTING.html</a:t>
            </a:r>
            <a:endParaRPr lang="en-US" sz="4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3E075-FF6C-BC47-BCD1-AE85ABD11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4B67B38-07EE-4445-83B6-2F4415A43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7052" y="1825625"/>
            <a:ext cx="6756747" cy="398250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And thanks to:</a:t>
            </a:r>
          </a:p>
          <a:p>
            <a:r>
              <a:rPr lang="en-US" dirty="0" err="1"/>
              <a:t>Yihui</a:t>
            </a:r>
            <a:r>
              <a:rPr lang="en-US" dirty="0"/>
              <a:t> </a:t>
            </a:r>
            <a:r>
              <a:rPr lang="en-US" dirty="0" err="1"/>
              <a:t>Xie</a:t>
            </a:r>
            <a:r>
              <a:rPr lang="en-US" dirty="0"/>
              <a:t>+ (</a:t>
            </a:r>
            <a:r>
              <a:rPr lang="en-US" dirty="0" err="1"/>
              <a:t>knitr</a:t>
            </a:r>
            <a:r>
              <a:rPr lang="en-US" dirty="0"/>
              <a:t>, </a:t>
            </a:r>
            <a:r>
              <a:rPr lang="en-US" dirty="0" err="1"/>
              <a:t>rmarkdown</a:t>
            </a:r>
            <a:r>
              <a:rPr lang="en-US" dirty="0"/>
              <a:t>)</a:t>
            </a:r>
          </a:p>
          <a:p>
            <a:r>
              <a:rPr lang="en-US" dirty="0"/>
              <a:t>David </a:t>
            </a:r>
            <a:r>
              <a:rPr lang="en-US" dirty="0" err="1"/>
              <a:t>Gohel</a:t>
            </a:r>
            <a:r>
              <a:rPr lang="en-US" dirty="0"/>
              <a:t> (officer, </a:t>
            </a:r>
            <a:r>
              <a:rPr lang="en-US" dirty="0" err="1"/>
              <a:t>officedown</a:t>
            </a:r>
            <a:r>
              <a:rPr lang="en-US" dirty="0"/>
              <a:t>)</a:t>
            </a:r>
          </a:p>
          <a:p>
            <a:r>
              <a:rPr lang="en-US" dirty="0"/>
              <a:t>John Macfarlane (</a:t>
            </a:r>
            <a:r>
              <a:rPr lang="en-US" dirty="0" err="1"/>
              <a:t>pandoc</a:t>
            </a:r>
            <a:r>
              <a:rPr lang="en-US" dirty="0"/>
              <a:t>)</a:t>
            </a:r>
          </a:p>
          <a:p>
            <a:r>
              <a:rPr lang="en-US" dirty="0"/>
              <a:t>Brodie </a:t>
            </a:r>
            <a:r>
              <a:rPr lang="en-US" dirty="0" err="1"/>
              <a:t>Gaslam</a:t>
            </a:r>
            <a:r>
              <a:rPr lang="en-US" dirty="0"/>
              <a:t> (</a:t>
            </a:r>
            <a:r>
              <a:rPr lang="en-US" dirty="0" err="1"/>
              <a:t>diffobj</a:t>
            </a:r>
            <a:r>
              <a:rPr lang="en-US" dirty="0"/>
              <a:t>)</a:t>
            </a:r>
          </a:p>
          <a:p>
            <a:r>
              <a:rPr lang="en-US" dirty="0"/>
              <a:t>…and many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DF55E-1A4A-514A-A660-F22B5FB81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32" y="958645"/>
            <a:ext cx="1970548" cy="1970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D77B7E-F916-9948-8AB3-C59BEE1C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44" y="4023852"/>
            <a:ext cx="1378975" cy="13789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2D7DD7-1B85-6C40-A5E3-34D03691013E}"/>
              </a:ext>
            </a:extLst>
          </p:cNvPr>
          <p:cNvSpPr/>
          <p:nvPr/>
        </p:nvSpPr>
        <p:spPr>
          <a:xfrm>
            <a:off x="331083" y="5486090"/>
            <a:ext cx="5520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solidFill>
                  <a:srgbClr val="1AA1F3"/>
                </a:solidFill>
                <a:latin typeface="Avenir Roman" panose="02000503020000020003" pitchFamily="2" charset="0"/>
              </a:rPr>
              <a:t>noamross.github.io</a:t>
            </a:r>
            <a:r>
              <a:rPr lang="en-US" sz="3600" dirty="0">
                <a:solidFill>
                  <a:srgbClr val="1AA1F3"/>
                </a:solidFill>
                <a:latin typeface="Avenir Roman" panose="02000503020000020003" pitchFamily="2" charset="0"/>
              </a:rPr>
              <a:t>/</a:t>
            </a:r>
            <a:r>
              <a:rPr lang="en-US" sz="3600" dirty="0" err="1">
                <a:solidFill>
                  <a:srgbClr val="1AA1F3"/>
                </a:solidFill>
                <a:latin typeface="Avenir Roman" panose="02000503020000020003" pitchFamily="2" charset="0"/>
              </a:rPr>
              <a:t>redoc</a:t>
            </a:r>
            <a:endParaRPr lang="en-US" sz="3600" dirty="0">
              <a:solidFill>
                <a:srgbClr val="1AA1F3"/>
              </a:solidFill>
              <a:latin typeface="Avenir Roman" panose="02000503020000020003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976A31-205D-A74F-B21E-5131C424C7A0}"/>
              </a:ext>
            </a:extLst>
          </p:cNvPr>
          <p:cNvSpPr/>
          <p:nvPr/>
        </p:nvSpPr>
        <p:spPr>
          <a:xfrm>
            <a:off x="601470" y="2644567"/>
            <a:ext cx="2537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1AA1F3"/>
                </a:solidFill>
                <a:latin typeface="Avenir Roman" panose="02000503020000020003" pitchFamily="2" charset="0"/>
              </a:rPr>
              <a:t>@</a:t>
            </a:r>
            <a:r>
              <a:rPr lang="en-US" sz="3600" dirty="0" err="1">
                <a:solidFill>
                  <a:srgbClr val="1AA1F3"/>
                </a:solidFill>
                <a:latin typeface="Avenir Roman" panose="02000503020000020003" pitchFamily="2" charset="0"/>
              </a:rPr>
              <a:t>noamross</a:t>
            </a:r>
            <a:endParaRPr lang="en-US" sz="3600" dirty="0">
              <a:solidFill>
                <a:srgbClr val="1AA1F3"/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17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4830DD-F1B6-2A4B-9074-259DA127E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890" y="2979174"/>
            <a:ext cx="6362700" cy="3492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15CE56-B049-DE46-8E18-D9FBC41900AC}"/>
              </a:ext>
            </a:extLst>
          </p:cNvPr>
          <p:cNvSpPr/>
          <p:nvPr/>
        </p:nvSpPr>
        <p:spPr>
          <a:xfrm>
            <a:off x="7899214" y="6070026"/>
            <a:ext cx="1726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@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rOpenSci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27C72-7DD7-CB4D-9EAF-9E75E6771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58" y="389050"/>
            <a:ext cx="6977726" cy="24665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B0ABB9-1FF1-754A-B46A-7239C3606A5C}"/>
              </a:ext>
            </a:extLst>
          </p:cNvPr>
          <p:cNvSpPr/>
          <p:nvPr/>
        </p:nvSpPr>
        <p:spPr>
          <a:xfrm>
            <a:off x="2951260" y="2850656"/>
            <a:ext cx="25391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venir Medium" panose="02000503020000020003" pitchFamily="2" charset="0"/>
              </a:rPr>
              <a:t>@</a:t>
            </a:r>
            <a:r>
              <a:rPr lang="en-US" sz="2400" dirty="0" err="1">
                <a:solidFill>
                  <a:schemeClr val="tx2"/>
                </a:solidFill>
                <a:latin typeface="Avenir Medium" panose="02000503020000020003" pitchFamily="2" charset="0"/>
              </a:rPr>
              <a:t>EcoHealthNYC</a:t>
            </a:r>
            <a:endParaRPr lang="en-US" sz="2400" dirty="0">
              <a:solidFill>
                <a:schemeClr val="tx2"/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484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ACB5A6-4F2F-E848-B7D2-04B2F9B94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977" y="0"/>
            <a:ext cx="3794023" cy="5058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DE8B1F-BDA8-CD49-8365-D3F28167F73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021084"/>
            <a:ext cx="5117689" cy="3836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D41E3A-D3AD-B54F-A6C3-A970C331A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5191432" cy="3482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D4310-3153-9F48-BC69-F2D3E4B3052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186" y="0"/>
            <a:ext cx="3346891" cy="4465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7DD2EC-39A1-E149-B459-C4AD333C073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9827" y="4262284"/>
            <a:ext cx="3462173" cy="25957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5A10C1-64CD-4945-BE04-15F85CD0E5C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5062" y="3642852"/>
            <a:ext cx="4289547" cy="321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2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4830DD-F1B6-2A4B-9074-259DA127E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890" y="2979174"/>
            <a:ext cx="6362700" cy="3492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15CE56-B049-DE46-8E18-D9FBC41900AC}"/>
              </a:ext>
            </a:extLst>
          </p:cNvPr>
          <p:cNvSpPr/>
          <p:nvPr/>
        </p:nvSpPr>
        <p:spPr>
          <a:xfrm>
            <a:off x="7899214" y="6070026"/>
            <a:ext cx="1726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@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rOpenSci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27C72-7DD7-CB4D-9EAF-9E75E6771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58" y="389050"/>
            <a:ext cx="6977726" cy="24665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B0ABB9-1FF1-754A-B46A-7239C3606A5C}"/>
              </a:ext>
            </a:extLst>
          </p:cNvPr>
          <p:cNvSpPr/>
          <p:nvPr/>
        </p:nvSpPr>
        <p:spPr>
          <a:xfrm>
            <a:off x="2951260" y="2850656"/>
            <a:ext cx="25391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venir Medium" panose="02000503020000020003" pitchFamily="2" charset="0"/>
              </a:rPr>
              <a:t>@</a:t>
            </a:r>
            <a:r>
              <a:rPr lang="en-US" sz="2400" dirty="0" err="1">
                <a:solidFill>
                  <a:schemeClr val="tx2"/>
                </a:solidFill>
                <a:latin typeface="Avenir Medium" panose="02000503020000020003" pitchFamily="2" charset="0"/>
              </a:rPr>
              <a:t>EcoHealthNYC</a:t>
            </a:r>
            <a:endParaRPr lang="en-US" sz="2400" dirty="0">
              <a:solidFill>
                <a:schemeClr val="tx2"/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200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E50CF61-1A3B-1F45-BA75-4C7F97403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133" y="2599267"/>
            <a:ext cx="2540000" cy="254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485E0F-4735-594B-BB31-7A0ADB2F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66" y="2108199"/>
            <a:ext cx="3386667" cy="33866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7D0DD1-46CB-EC44-A707-477074740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782" y="3571103"/>
            <a:ext cx="2694841" cy="1616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5C0F4B-62BB-204A-847D-21568196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The Two Realms</a:t>
            </a:r>
            <a:r>
              <a:rPr lang="en-US" dirty="0"/>
              <a:t> of Workflows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E5CD17-3869-094E-940F-A055A27348A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0397" y="1976221"/>
            <a:ext cx="2273700" cy="1755642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76C963D-DAA7-2A46-BD41-A547FCBC2E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632" y="3255348"/>
            <a:ext cx="1508941" cy="1749139"/>
          </a:xfr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2AEACBE-E0FF-DF4B-839F-CF12D81AA105}"/>
              </a:ext>
            </a:extLst>
          </p:cNvPr>
          <p:cNvGrpSpPr/>
          <p:nvPr/>
        </p:nvGrpSpPr>
        <p:grpSpPr>
          <a:xfrm>
            <a:off x="7107766" y="3318935"/>
            <a:ext cx="4762500" cy="1879600"/>
            <a:chOff x="6711949" y="3335867"/>
            <a:chExt cx="4762500" cy="18796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F5C637-00DD-6D45-92E2-F0F0FCCD2C35}"/>
                </a:ext>
              </a:extLst>
            </p:cNvPr>
            <p:cNvSpPr/>
            <p:nvPr/>
          </p:nvSpPr>
          <p:spPr>
            <a:xfrm>
              <a:off x="7484533" y="3539066"/>
              <a:ext cx="3403600" cy="1286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FC8B7E1-BF71-BC4F-8E70-03E43B09A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11949" y="3335867"/>
              <a:ext cx="4762500" cy="18796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522C00-1F18-7D47-A14C-086BD1585A9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9258" y="4298090"/>
            <a:ext cx="1953056" cy="1953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1B4020-6C93-D14F-B087-5867C7A6E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8644" y="4342371"/>
            <a:ext cx="1841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76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E50CF61-1A3B-1F45-BA75-4C7F97403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133" y="2599267"/>
            <a:ext cx="2540000" cy="254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485E0F-4735-594B-BB31-7A0ADB2F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66" y="2108199"/>
            <a:ext cx="3386667" cy="3386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5C0F4B-62BB-204A-847D-21568196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Valley of Heartbreak</a:t>
            </a:r>
            <a:endParaRPr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AEACBE-E0FF-DF4B-839F-CF12D81AA105}"/>
              </a:ext>
            </a:extLst>
          </p:cNvPr>
          <p:cNvGrpSpPr/>
          <p:nvPr/>
        </p:nvGrpSpPr>
        <p:grpSpPr>
          <a:xfrm>
            <a:off x="7107766" y="3318935"/>
            <a:ext cx="4762500" cy="1879600"/>
            <a:chOff x="6711949" y="3335867"/>
            <a:chExt cx="4762500" cy="18796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F5C637-00DD-6D45-92E2-F0F0FCCD2C35}"/>
                </a:ext>
              </a:extLst>
            </p:cNvPr>
            <p:cNvSpPr/>
            <p:nvPr/>
          </p:nvSpPr>
          <p:spPr>
            <a:xfrm>
              <a:off x="7484533" y="3539066"/>
              <a:ext cx="3403600" cy="1286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FC8B7E1-BF71-BC4F-8E70-03E43B09A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11949" y="3335867"/>
              <a:ext cx="4762500" cy="1879600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EB9D3F-10DC-B04C-B4A8-6C0BE9C84EDC}"/>
              </a:ext>
            </a:extLst>
          </p:cNvPr>
          <p:cNvCxnSpPr/>
          <p:nvPr/>
        </p:nvCxnSpPr>
        <p:spPr>
          <a:xfrm>
            <a:off x="6096000" y="2099733"/>
            <a:ext cx="0" cy="3928534"/>
          </a:xfrm>
          <a:prstGeom prst="line">
            <a:avLst/>
          </a:prstGeom>
          <a:ln w="16510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F4F6DA-AFB3-EE49-9671-3483F51BAB6A}"/>
              </a:ext>
            </a:extLst>
          </p:cNvPr>
          <p:cNvCxnSpPr/>
          <p:nvPr/>
        </p:nvCxnSpPr>
        <p:spPr>
          <a:xfrm>
            <a:off x="6079067" y="1371600"/>
            <a:ext cx="0" cy="440267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AF679B10-ECE1-D74B-9D7D-B686A63F3340}"/>
              </a:ext>
            </a:extLst>
          </p:cNvPr>
          <p:cNvSpPr/>
          <p:nvPr/>
        </p:nvSpPr>
        <p:spPr>
          <a:xfrm>
            <a:off x="4876800" y="2777067"/>
            <a:ext cx="2201333" cy="795866"/>
          </a:xfrm>
          <a:custGeom>
            <a:avLst/>
            <a:gdLst>
              <a:gd name="connsiteX0" fmla="*/ 0 w 2201333"/>
              <a:gd name="connsiteY0" fmla="*/ 695536 h 847936"/>
              <a:gd name="connsiteX1" fmla="*/ 1202267 w 2201333"/>
              <a:gd name="connsiteY1" fmla="*/ 1270 h 847936"/>
              <a:gd name="connsiteX2" fmla="*/ 2201333 w 2201333"/>
              <a:gd name="connsiteY2" fmla="*/ 847936 h 84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1333" h="847936">
                <a:moveTo>
                  <a:pt x="0" y="695536"/>
                </a:moveTo>
                <a:cubicBezTo>
                  <a:pt x="417689" y="335703"/>
                  <a:pt x="835378" y="-24130"/>
                  <a:pt x="1202267" y="1270"/>
                </a:cubicBezTo>
                <a:cubicBezTo>
                  <a:pt x="1569156" y="26670"/>
                  <a:pt x="2003778" y="709647"/>
                  <a:pt x="2201333" y="847936"/>
                </a:cubicBezTo>
              </a:path>
            </a:pathLst>
          </a:custGeom>
          <a:ln w="571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F23115-66D6-3A43-B62C-72AE61D64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782" y="3571103"/>
            <a:ext cx="2694841" cy="16169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6BD7EA-DD18-5A45-A0D6-603327FF4B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0397" y="1976221"/>
            <a:ext cx="2273700" cy="1755642"/>
          </a:xfrm>
          <a:prstGeom prst="rect">
            <a:avLst/>
          </a:prstGeom>
        </p:spPr>
      </p:pic>
      <p:pic>
        <p:nvPicPr>
          <p:cNvPr id="26" name="Content Placeholder 12">
            <a:extLst>
              <a:ext uri="{FF2B5EF4-FFF2-40B4-BE49-F238E27FC236}">
                <a16:creationId xmlns:a16="http://schemas.microsoft.com/office/drawing/2014/main" id="{EF7CEF45-0E36-6143-9A9C-C58BDA9F02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632" y="3255348"/>
            <a:ext cx="1508941" cy="1749139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C110CB-C6B4-AD41-A7D6-46A103A6285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9258" y="4298090"/>
            <a:ext cx="1953056" cy="1953056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8611CF19-EB9F-4244-BB10-EA1D0DD101A5}"/>
              </a:ext>
            </a:extLst>
          </p:cNvPr>
          <p:cNvSpPr/>
          <p:nvPr/>
        </p:nvSpPr>
        <p:spPr>
          <a:xfrm rot="10456985">
            <a:off x="4826001" y="4978401"/>
            <a:ext cx="2201333" cy="795866"/>
          </a:xfrm>
          <a:custGeom>
            <a:avLst/>
            <a:gdLst>
              <a:gd name="connsiteX0" fmla="*/ 0 w 2201333"/>
              <a:gd name="connsiteY0" fmla="*/ 695536 h 847936"/>
              <a:gd name="connsiteX1" fmla="*/ 1202267 w 2201333"/>
              <a:gd name="connsiteY1" fmla="*/ 1270 h 847936"/>
              <a:gd name="connsiteX2" fmla="*/ 2201333 w 2201333"/>
              <a:gd name="connsiteY2" fmla="*/ 847936 h 84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1333" h="847936">
                <a:moveTo>
                  <a:pt x="0" y="695536"/>
                </a:moveTo>
                <a:cubicBezTo>
                  <a:pt x="417689" y="335703"/>
                  <a:pt x="835378" y="-24130"/>
                  <a:pt x="1202267" y="1270"/>
                </a:cubicBezTo>
                <a:cubicBezTo>
                  <a:pt x="1569156" y="26670"/>
                  <a:pt x="2003778" y="709647"/>
                  <a:pt x="2201333" y="847936"/>
                </a:cubicBezTo>
              </a:path>
            </a:pathLst>
          </a:custGeom>
          <a:ln w="571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914533-0217-3D44-A13F-CA94D0675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8644" y="4342371"/>
            <a:ext cx="1841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3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E50CF61-1A3B-1F45-BA75-4C7F97403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133" y="2599267"/>
            <a:ext cx="2540000" cy="254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485E0F-4735-594B-BB31-7A0ADB2F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66" y="2108199"/>
            <a:ext cx="3386667" cy="3386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5C0F4B-62BB-204A-847D-21568196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Avoiding the Valley of Heartbreak</a:t>
            </a:r>
            <a:endParaRPr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AEACBE-E0FF-DF4B-839F-CF12D81AA105}"/>
              </a:ext>
            </a:extLst>
          </p:cNvPr>
          <p:cNvGrpSpPr/>
          <p:nvPr/>
        </p:nvGrpSpPr>
        <p:grpSpPr>
          <a:xfrm>
            <a:off x="7107766" y="3318935"/>
            <a:ext cx="4762500" cy="1879600"/>
            <a:chOff x="6711949" y="3335867"/>
            <a:chExt cx="4762500" cy="18796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F5C637-00DD-6D45-92E2-F0F0FCCD2C35}"/>
                </a:ext>
              </a:extLst>
            </p:cNvPr>
            <p:cNvSpPr/>
            <p:nvPr/>
          </p:nvSpPr>
          <p:spPr>
            <a:xfrm>
              <a:off x="7484533" y="3539066"/>
              <a:ext cx="3403600" cy="1286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FC8B7E1-BF71-BC4F-8E70-03E43B09A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11949" y="3335867"/>
              <a:ext cx="4762500" cy="1879600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EB9D3F-10DC-B04C-B4A8-6C0BE9C84EDC}"/>
              </a:ext>
            </a:extLst>
          </p:cNvPr>
          <p:cNvCxnSpPr/>
          <p:nvPr/>
        </p:nvCxnSpPr>
        <p:spPr>
          <a:xfrm>
            <a:off x="6096000" y="2099733"/>
            <a:ext cx="0" cy="3928534"/>
          </a:xfrm>
          <a:prstGeom prst="line">
            <a:avLst/>
          </a:prstGeom>
          <a:ln w="16510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F4F6DA-AFB3-EE49-9671-3483F51BAB6A}"/>
              </a:ext>
            </a:extLst>
          </p:cNvPr>
          <p:cNvCxnSpPr>
            <a:cxnSpLocks/>
          </p:cNvCxnSpPr>
          <p:nvPr/>
        </p:nvCxnSpPr>
        <p:spPr>
          <a:xfrm>
            <a:off x="5235547" y="2370967"/>
            <a:ext cx="485522" cy="833479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AF679B10-ECE1-D74B-9D7D-B686A63F3340}"/>
              </a:ext>
            </a:extLst>
          </p:cNvPr>
          <p:cNvSpPr/>
          <p:nvPr/>
        </p:nvSpPr>
        <p:spPr>
          <a:xfrm>
            <a:off x="4968510" y="3527212"/>
            <a:ext cx="2109623" cy="45719"/>
          </a:xfrm>
          <a:custGeom>
            <a:avLst/>
            <a:gdLst>
              <a:gd name="connsiteX0" fmla="*/ 0 w 2201333"/>
              <a:gd name="connsiteY0" fmla="*/ 695536 h 847936"/>
              <a:gd name="connsiteX1" fmla="*/ 1202267 w 2201333"/>
              <a:gd name="connsiteY1" fmla="*/ 1270 h 847936"/>
              <a:gd name="connsiteX2" fmla="*/ 2201333 w 2201333"/>
              <a:gd name="connsiteY2" fmla="*/ 847936 h 84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1333" h="847936">
                <a:moveTo>
                  <a:pt x="0" y="695536"/>
                </a:moveTo>
                <a:cubicBezTo>
                  <a:pt x="417689" y="335703"/>
                  <a:pt x="835378" y="-24130"/>
                  <a:pt x="1202267" y="1270"/>
                </a:cubicBezTo>
                <a:cubicBezTo>
                  <a:pt x="1569156" y="26670"/>
                  <a:pt x="2003778" y="709647"/>
                  <a:pt x="2201333" y="847936"/>
                </a:cubicBezTo>
              </a:path>
            </a:pathLst>
          </a:custGeom>
          <a:ln w="571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F23115-66D6-3A43-B62C-72AE61D64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782" y="3571103"/>
            <a:ext cx="2694841" cy="16169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6BD7EA-DD18-5A45-A0D6-603327FF4B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0397" y="1976221"/>
            <a:ext cx="2273700" cy="1755642"/>
          </a:xfrm>
          <a:prstGeom prst="rect">
            <a:avLst/>
          </a:prstGeom>
        </p:spPr>
      </p:pic>
      <p:pic>
        <p:nvPicPr>
          <p:cNvPr id="26" name="Content Placeholder 12">
            <a:extLst>
              <a:ext uri="{FF2B5EF4-FFF2-40B4-BE49-F238E27FC236}">
                <a16:creationId xmlns:a16="http://schemas.microsoft.com/office/drawing/2014/main" id="{EF7CEF45-0E36-6143-9A9C-C58BDA9F02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632" y="3255348"/>
            <a:ext cx="1508941" cy="1749139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C110CB-C6B4-AD41-A7D6-46A103A6285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9258" y="4298090"/>
            <a:ext cx="1953056" cy="1953056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8611CF19-EB9F-4244-BB10-EA1D0DD101A5}"/>
              </a:ext>
            </a:extLst>
          </p:cNvPr>
          <p:cNvSpPr/>
          <p:nvPr/>
        </p:nvSpPr>
        <p:spPr>
          <a:xfrm rot="10618827" flipV="1">
            <a:off x="5212322" y="4625253"/>
            <a:ext cx="1914373" cy="45719"/>
          </a:xfrm>
          <a:custGeom>
            <a:avLst/>
            <a:gdLst>
              <a:gd name="connsiteX0" fmla="*/ 0 w 2201333"/>
              <a:gd name="connsiteY0" fmla="*/ 695536 h 847936"/>
              <a:gd name="connsiteX1" fmla="*/ 1202267 w 2201333"/>
              <a:gd name="connsiteY1" fmla="*/ 1270 h 847936"/>
              <a:gd name="connsiteX2" fmla="*/ 2201333 w 2201333"/>
              <a:gd name="connsiteY2" fmla="*/ 847936 h 84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1333" h="847936">
                <a:moveTo>
                  <a:pt x="0" y="695536"/>
                </a:moveTo>
                <a:cubicBezTo>
                  <a:pt x="417689" y="335703"/>
                  <a:pt x="835378" y="-24130"/>
                  <a:pt x="1202267" y="1270"/>
                </a:cubicBezTo>
                <a:cubicBezTo>
                  <a:pt x="1569156" y="26670"/>
                  <a:pt x="2003778" y="709647"/>
                  <a:pt x="2201333" y="847936"/>
                </a:cubicBezTo>
              </a:path>
            </a:pathLst>
          </a:custGeom>
          <a:ln w="571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26E107-58A8-D143-BE1C-88B33769D547}"/>
              </a:ext>
            </a:extLst>
          </p:cNvPr>
          <p:cNvSpPr txBox="1">
            <a:spLocks/>
          </p:cNvSpPr>
          <p:nvPr/>
        </p:nvSpPr>
        <p:spPr>
          <a:xfrm>
            <a:off x="3101273" y="1301104"/>
            <a:ext cx="31700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Reduce your round-trips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9E9662F5-0D32-1546-BEB4-80395397FAD0}"/>
              </a:ext>
            </a:extLst>
          </p:cNvPr>
          <p:cNvSpPr txBox="1">
            <a:spLocks/>
          </p:cNvSpPr>
          <p:nvPr/>
        </p:nvSpPr>
        <p:spPr>
          <a:xfrm>
            <a:off x="5820925" y="5841922"/>
            <a:ext cx="3017656" cy="1194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Make them as short as possible!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2B5EF9-8AA8-A44E-BB76-0DA54887888D}"/>
              </a:ext>
            </a:extLst>
          </p:cNvPr>
          <p:cNvCxnSpPr>
            <a:cxnSpLocks/>
          </p:cNvCxnSpPr>
          <p:nvPr/>
        </p:nvCxnSpPr>
        <p:spPr>
          <a:xfrm flipH="1" flipV="1">
            <a:off x="6477033" y="4973395"/>
            <a:ext cx="510549" cy="596113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E3BB43A-268C-344A-8D62-A5A5E7B939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8644" y="4342371"/>
            <a:ext cx="1841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26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BDC6148-4598-7544-B906-26605FCC820C}"/>
              </a:ext>
            </a:extLst>
          </p:cNvPr>
          <p:cNvGrpSpPr/>
          <p:nvPr/>
        </p:nvGrpSpPr>
        <p:grpSpPr>
          <a:xfrm>
            <a:off x="6379483" y="1938266"/>
            <a:ext cx="4762500" cy="3386667"/>
            <a:chOff x="7107766" y="2108199"/>
            <a:chExt cx="4762500" cy="338666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50CF61-1A3B-1F45-BA75-4C7F9740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40133" y="2599267"/>
              <a:ext cx="2540000" cy="254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5485E0F-4735-594B-BB31-7A0ADB2FF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7866" y="2108199"/>
              <a:ext cx="3386667" cy="338666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AEACBE-E0FF-DF4B-839F-CF12D81AA105}"/>
                </a:ext>
              </a:extLst>
            </p:cNvPr>
            <p:cNvGrpSpPr/>
            <p:nvPr/>
          </p:nvGrpSpPr>
          <p:grpSpPr>
            <a:xfrm>
              <a:off x="7107766" y="3318935"/>
              <a:ext cx="4762500" cy="1879600"/>
              <a:chOff x="6711949" y="3335867"/>
              <a:chExt cx="4762500" cy="18796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FF5C637-00DD-6D45-92E2-F0F0FCCD2C35}"/>
                  </a:ext>
                </a:extLst>
              </p:cNvPr>
              <p:cNvSpPr/>
              <p:nvPr/>
            </p:nvSpPr>
            <p:spPr>
              <a:xfrm>
                <a:off x="7484533" y="3539066"/>
                <a:ext cx="3403600" cy="12869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FC8B7E1-BF71-BC4F-8E70-03E43B09AF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11949" y="3335867"/>
                <a:ext cx="4762500" cy="1879600"/>
              </a:xfrm>
              <a:prstGeom prst="rect">
                <a:avLst/>
              </a:prstGeom>
            </p:spPr>
          </p:pic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5F23115-66D6-3A43-B62C-72AE61D64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789" y="3376894"/>
            <a:ext cx="2694841" cy="16169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6BD7EA-DD18-5A45-A0D6-603327FF4B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4404" y="1782012"/>
            <a:ext cx="2273700" cy="1755642"/>
          </a:xfrm>
          <a:prstGeom prst="rect">
            <a:avLst/>
          </a:prstGeom>
        </p:spPr>
      </p:pic>
      <p:pic>
        <p:nvPicPr>
          <p:cNvPr id="26" name="Content Placeholder 12">
            <a:extLst>
              <a:ext uri="{FF2B5EF4-FFF2-40B4-BE49-F238E27FC236}">
                <a16:creationId xmlns:a16="http://schemas.microsoft.com/office/drawing/2014/main" id="{EF7CEF45-0E36-6143-9A9C-C58BDA9F02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1639" y="3061139"/>
            <a:ext cx="1508941" cy="1749139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C110CB-C6B4-AD41-A7D6-46A103A6285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3265" y="4103881"/>
            <a:ext cx="1953056" cy="195305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2CCDFA-A361-FC47-A457-EA661E17E3CE}"/>
              </a:ext>
            </a:extLst>
          </p:cNvPr>
          <p:cNvCxnSpPr>
            <a:cxnSpLocks/>
          </p:cNvCxnSpPr>
          <p:nvPr/>
        </p:nvCxnSpPr>
        <p:spPr>
          <a:xfrm flipH="1">
            <a:off x="3301550" y="1314956"/>
            <a:ext cx="5640149" cy="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D9565B-D438-D045-B73B-1A848D623776}"/>
              </a:ext>
            </a:extLst>
          </p:cNvPr>
          <p:cNvCxnSpPr>
            <a:cxnSpLocks/>
          </p:cNvCxnSpPr>
          <p:nvPr/>
        </p:nvCxnSpPr>
        <p:spPr>
          <a:xfrm>
            <a:off x="3423531" y="6265934"/>
            <a:ext cx="5688101" cy="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5150AF-CB28-7448-A10C-497A79BDBA3F}"/>
              </a:ext>
            </a:extLst>
          </p:cNvPr>
          <p:cNvCxnSpPr>
            <a:cxnSpLocks/>
          </p:cNvCxnSpPr>
          <p:nvPr/>
        </p:nvCxnSpPr>
        <p:spPr>
          <a:xfrm flipH="1">
            <a:off x="817296" y="1321700"/>
            <a:ext cx="2322415" cy="0"/>
          </a:xfrm>
          <a:prstGeom prst="straightConnector1">
            <a:avLst/>
          </a:prstGeom>
          <a:ln w="8572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EAF82-452E-E34D-ABC2-E3569CE64170}"/>
              </a:ext>
            </a:extLst>
          </p:cNvPr>
          <p:cNvCxnSpPr>
            <a:cxnSpLocks/>
          </p:cNvCxnSpPr>
          <p:nvPr/>
        </p:nvCxnSpPr>
        <p:spPr>
          <a:xfrm>
            <a:off x="9288309" y="6264585"/>
            <a:ext cx="2331854" cy="0"/>
          </a:xfrm>
          <a:prstGeom prst="straightConnector1">
            <a:avLst/>
          </a:prstGeom>
          <a:ln w="8572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A75EB179-1757-A24B-97E0-563CDDEBD7F0}"/>
              </a:ext>
            </a:extLst>
          </p:cNvPr>
          <p:cNvSpPr txBox="1">
            <a:spLocks/>
          </p:cNvSpPr>
          <p:nvPr/>
        </p:nvSpPr>
        <p:spPr>
          <a:xfrm>
            <a:off x="356723" y="164921"/>
            <a:ext cx="3964424" cy="1194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Web and programmatic outputs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8E16BD76-9749-7148-8F6D-3431A9F8649F}"/>
              </a:ext>
            </a:extLst>
          </p:cNvPr>
          <p:cNvSpPr txBox="1">
            <a:spLocks/>
          </p:cNvSpPr>
          <p:nvPr/>
        </p:nvSpPr>
        <p:spPr>
          <a:xfrm>
            <a:off x="5269464" y="6037954"/>
            <a:ext cx="6922536" cy="1194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Documents and further iterated outputs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50B7FF-12BD-4A43-AA20-BCB8562914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3736" y="4045809"/>
            <a:ext cx="1841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95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C2EB51-9C92-C543-8C85-8A1A07D75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2236" y="4451712"/>
            <a:ext cx="1883094" cy="2266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CC448F-A871-E64C-8516-C1AD5916E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32" y="593124"/>
            <a:ext cx="9571412" cy="4213654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7EEEA5-3FDF-1648-A37F-DD07145FDBDC}"/>
              </a:ext>
            </a:extLst>
          </p:cNvPr>
          <p:cNvSpPr txBox="1">
            <a:spLocks/>
          </p:cNvSpPr>
          <p:nvPr/>
        </p:nvSpPr>
        <p:spPr>
          <a:xfrm>
            <a:off x="-984984" y="5322372"/>
            <a:ext cx="11511418" cy="1325563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40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noamross.github.io</a:t>
            </a: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40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rchie</a:t>
            </a:r>
            <a:endParaRPr lang="en-US" sz="4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91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theme/theme1.xml><?xml version="1.0" encoding="utf-8"?>
<a:theme xmlns:a="http://schemas.openxmlformats.org/drawingml/2006/main" name="Office Theme">
  <a:themeElements>
    <a:clrScheme name="EHA Colors">
      <a:dk1>
        <a:srgbClr val="000000"/>
      </a:dk1>
      <a:lt1>
        <a:srgbClr val="FFFFFF"/>
      </a:lt1>
      <a:dk2>
        <a:srgbClr val="64A70B"/>
      </a:dk2>
      <a:lt2>
        <a:srgbClr val="00505C"/>
      </a:lt2>
      <a:accent1>
        <a:srgbClr val="FF5800"/>
      </a:accent1>
      <a:accent2>
        <a:srgbClr val="FDC82F"/>
      </a:accent2>
      <a:accent3>
        <a:srgbClr val="F9E300"/>
      </a:accent3>
      <a:accent4>
        <a:srgbClr val="C7B37F"/>
      </a:accent4>
      <a:accent5>
        <a:srgbClr val="C6BF70"/>
      </a:accent5>
      <a:accent6>
        <a:srgbClr val="83AFB3"/>
      </a:accent6>
      <a:hlink>
        <a:srgbClr val="00B9E3"/>
      </a:hlink>
      <a:folHlink>
        <a:srgbClr val="8BA69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18340</TotalTime>
  <Words>197</Words>
  <Application>Microsoft Macintosh PowerPoint</Application>
  <PresentationFormat>Widescreen</PresentationFormat>
  <Paragraphs>52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Avenir Medium</vt:lpstr>
      <vt:lpstr>Avenir Roman</vt:lpstr>
      <vt:lpstr>Calibri</vt:lpstr>
      <vt:lpstr>Office Theme</vt:lpstr>
      <vt:lpstr>Reproducibility in an Office World</vt:lpstr>
      <vt:lpstr>PowerPoint Presentation</vt:lpstr>
      <vt:lpstr>PowerPoint Presentation</vt:lpstr>
      <vt:lpstr>PowerPoint Presentation</vt:lpstr>
      <vt:lpstr>The Two Realms of Workflows</vt:lpstr>
      <vt:lpstr>Valley of Heartbreak</vt:lpstr>
      <vt:lpstr>Avoiding the Valley of Heartbreak</vt:lpstr>
      <vt:lpstr>PowerPoint Presentation</vt:lpstr>
      <vt:lpstr>PowerPoint Presentation</vt:lpstr>
      <vt:lpstr>PowerPoint Presentation</vt:lpstr>
      <vt:lpstr>The Officeverse / Gohelverse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road ahead for redoc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Noam Ross</dc:creator>
  <cp:lastModifiedBy>Noam Ross</cp:lastModifiedBy>
  <cp:revision>148</cp:revision>
  <dcterms:created xsi:type="dcterms:W3CDTF">2018-08-03T19:59:48Z</dcterms:created>
  <dcterms:modified xsi:type="dcterms:W3CDTF">2019-05-12T19:48:47Z</dcterms:modified>
</cp:coreProperties>
</file>